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svg" ContentType="image/sv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732" r:id="rId1"/>
  </p:sldMasterIdLst>
  <p:notesMasterIdLst>
    <p:notesMasterId r:id="rId2"/>
  </p:notesMasterIdLst>
  <p:sldIdLst>
    <p:sldId id="256" r:id="rId3"/>
    <p:sldId id="276" r:id="rId4"/>
    <p:sldId id="272" r:id="rId5"/>
    <p:sldId id="261" r:id="rId6"/>
    <p:sldId id="263" r:id="rId7"/>
    <p:sldId id="275" r:id="rId8"/>
    <p:sldId id="270" r:id="rId9"/>
  </p:sldIdLst>
  <p:sldSz cx="18288000" cy="10287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747"/>
    <a:srgbClr val="7B1919"/>
    <a:srgbClr val="C42F2F"/>
    <a:srgbClr val="F4E7E7"/>
    <a:srgbClr val="C60406"/>
    <a:srgbClr val="9204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>
        <p:scale>
          <a:sx n="66" d="100"/>
          <a:sy n="66" d="100"/>
        </p:scale>
        <p:origin x="8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tags" Target="tags/tag1.xml" /><Relationship Id="rId11" Type="http://schemas.openxmlformats.org/officeDocument/2006/relationships/presProps" Target="presProps.xml" /><Relationship Id="rId12" Type="http://schemas.openxmlformats.org/officeDocument/2006/relationships/viewProps" Target="viewProps.xml" /><Relationship Id="rId13" Type="http://schemas.openxmlformats.org/officeDocument/2006/relationships/theme" Target="theme/theme1.xml" /><Relationship Id="rId14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CF1A5-5A67-4160-83F8-A3F0CC9B11CB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D802-CF8C-4D02-AA91-33855190C6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9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65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529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294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058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824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588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353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117" algn="l" defTabSz="13715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D802-CF8C-4D02-AA91-33855190C6A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49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D802-CF8C-4D02-AA91-33855190C6A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741723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BC3F-8F3D-4D94-9C6F-92BE895BE3DE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BA52-FE31-4645-98FF-51E93FFF63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72740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BC3F-8F3D-4D94-9C6F-92BE895BE3DE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BA52-FE31-4645-98FF-51E93FFF63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288219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EBC3F-8F3D-4D94-9C6F-92BE895BE3DE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DBA52-FE31-4645-98FF-51E93FFF63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12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ransition/>
  <p:timing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image" Target="../media/image2.png" /><Relationship Id="rId4" Type="http://schemas.openxmlformats.org/officeDocument/2006/relationships/image" Target="../media/image3.svg" /><Relationship Id="rId5" Type="http://schemas.openxmlformats.org/officeDocument/2006/relationships/image" Target="../media/image4.png" /><Relationship Id="rId6" Type="http://schemas.openxmlformats.org/officeDocument/2006/relationships/image" Target="../media/image5.svg" /><Relationship Id="rId7" Type="http://schemas.openxmlformats.org/officeDocument/2006/relationships/image" Target="../media/image6.png" /><Relationship Id="rId8" Type="http://schemas.openxmlformats.org/officeDocument/2006/relationships/image" Target="../media/image7.svg" /><Relationship Id="rId9" Type="http://schemas.openxmlformats.org/officeDocument/2006/relationships/image" Target="../media/image8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image" Target="../media/image4.png" /><Relationship Id="rId4" Type="http://schemas.openxmlformats.org/officeDocument/2006/relationships/image" Target="../media/image9.svg" /><Relationship Id="rId5" Type="http://schemas.openxmlformats.org/officeDocument/2006/relationships/image" Target="../media/image2.png" /><Relationship Id="rId6" Type="http://schemas.openxmlformats.org/officeDocument/2006/relationships/image" Target="../media/image10.svg" /><Relationship Id="rId7" Type="http://schemas.openxmlformats.org/officeDocument/2006/relationships/image" Target="../media/image11.jpeg" /><Relationship Id="rId8" Type="http://schemas.openxmlformats.org/officeDocument/2006/relationships/image" Target="../media/image12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image" Target="../media/image4.png" /><Relationship Id="rId4" Type="http://schemas.openxmlformats.org/officeDocument/2006/relationships/image" Target="../media/image13.svg" /><Relationship Id="rId5" Type="http://schemas.openxmlformats.org/officeDocument/2006/relationships/image" Target="../media/image14.png" /><Relationship Id="rId6" Type="http://schemas.openxmlformats.org/officeDocument/2006/relationships/image" Target="../media/image15.svg" /><Relationship Id="rId7" Type="http://schemas.openxmlformats.org/officeDocument/2006/relationships/image" Target="../media/image16.sv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19.sv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4.png" /><Relationship Id="rId11" Type="http://schemas.openxmlformats.org/officeDocument/2006/relationships/image" Target="../media/image28.svg" /><Relationship Id="rId12" Type="http://schemas.openxmlformats.org/officeDocument/2006/relationships/image" Target="../media/image29.png" /><Relationship Id="rId13" Type="http://schemas.openxmlformats.org/officeDocument/2006/relationships/image" Target="../media/image30.svg" /><Relationship Id="rId2" Type="http://schemas.openxmlformats.org/officeDocument/2006/relationships/image" Target="../media/image20.png" /><Relationship Id="rId3" Type="http://schemas.openxmlformats.org/officeDocument/2006/relationships/image" Target="../media/image21.svg" /><Relationship Id="rId4" Type="http://schemas.openxmlformats.org/officeDocument/2006/relationships/image" Target="../media/image22.png" /><Relationship Id="rId5" Type="http://schemas.openxmlformats.org/officeDocument/2006/relationships/image" Target="../media/image23.svg" /><Relationship Id="rId6" Type="http://schemas.openxmlformats.org/officeDocument/2006/relationships/image" Target="../media/image24.png" /><Relationship Id="rId7" Type="http://schemas.openxmlformats.org/officeDocument/2006/relationships/image" Target="../media/image25.svg" /><Relationship Id="rId8" Type="http://schemas.openxmlformats.org/officeDocument/2006/relationships/image" Target="../media/image26.png" /><Relationship Id="rId9" Type="http://schemas.openxmlformats.org/officeDocument/2006/relationships/image" Target="../media/image27.sv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Relationship Id="rId3" Type="http://schemas.openxmlformats.org/officeDocument/2006/relationships/image" Target="../media/image32.svg" /><Relationship Id="rId4" Type="http://schemas.openxmlformats.org/officeDocument/2006/relationships/image" Target="../media/image33.svg" /><Relationship Id="rId5" Type="http://schemas.openxmlformats.org/officeDocument/2006/relationships/image" Target="../media/image34.png" /><Relationship Id="rId6" Type="http://schemas.openxmlformats.org/officeDocument/2006/relationships/image" Target="../media/image35.svg" /><Relationship Id="rId7" Type="http://schemas.openxmlformats.org/officeDocument/2006/relationships/image" Target="../media/image3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7.png" /><Relationship Id="rId4" Type="http://schemas.openxmlformats.org/officeDocument/2006/relationships/image" Target="../media/image37.svg" /><Relationship Id="rId5" Type="http://schemas.openxmlformats.org/officeDocument/2006/relationships/image" Target="../media/image38.svg" /><Relationship Id="rId6" Type="http://schemas.openxmlformats.org/officeDocument/2006/relationships/image" Target="../media/image4.png" /><Relationship Id="rId7" Type="http://schemas.openxmlformats.org/officeDocument/2006/relationships/image" Target="../media/image39.svg" /><Relationship Id="rId8" Type="http://schemas.openxmlformats.org/officeDocument/2006/relationships/image" Target="../media/image2.png" /><Relationship Id="rId9" Type="http://schemas.openxmlformats.org/officeDocument/2006/relationships/image" Target="../media/image40.sv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6FF11EC6-AB0B-4FB6-9063-300C6496319C}"/>
              </a:ext>
            </a:extLst>
          </p:cNvPr>
          <p:cNvSpPr/>
          <p:nvPr/>
        </p:nvSpPr>
        <p:spPr>
          <a:xfrm>
            <a:off x="-329688" y="0"/>
            <a:ext cx="18617688" cy="10472450"/>
          </a:xfrm>
          <a:custGeom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2002026E-E063-4DCC-85DE-BF37BF4CAAC7}"/>
              </a:ext>
            </a:extLst>
          </p:cNvPr>
          <p:cNvSpPr/>
          <p:nvPr/>
        </p:nvSpPr>
        <p:spPr>
          <a:xfrm rot="19346488">
            <a:off x="-4167174" y="-10200061"/>
            <a:ext cx="18790983" cy="15166986"/>
          </a:xfrm>
          <a:custGeom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A2412F9-7F56-414C-80F2-87E3DFC73E8B}"/>
              </a:ext>
            </a:extLst>
          </p:cNvPr>
          <p:cNvSpPr/>
          <p:nvPr/>
        </p:nvSpPr>
        <p:spPr>
          <a:xfrm rot="20820864">
            <a:off x="6822952" y="3455873"/>
            <a:ext cx="16794573" cy="13649407"/>
          </a:xfrm>
          <a:custGeom>
            <a:rect l="l" t="t" r="r" b="b"/>
            <a:pathLst>
              <a:path w="16497168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6043B40A-90C8-43C7-A123-BD6F9642B1F7}"/>
              </a:ext>
            </a:extLst>
          </p:cNvPr>
          <p:cNvSpPr/>
          <p:nvPr/>
        </p:nvSpPr>
        <p:spPr>
          <a:xfrm>
            <a:off x="988903" y="5791460"/>
            <a:ext cx="6507350" cy="150374"/>
          </a:xfrm>
          <a:custGeom>
            <a:rect l="l" t="t" r="r" b="b"/>
            <a:pathLst>
              <a:path w="8017562" h="189506">
                <a:moveTo>
                  <a:pt x="0" y="0"/>
                </a:moveTo>
                <a:lnTo>
                  <a:pt x="8017562" y="0"/>
                </a:lnTo>
                <a:lnTo>
                  <a:pt x="8017562" y="189506"/>
                </a:lnTo>
                <a:lnTo>
                  <a:pt x="0" y="189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1BC957A-B052-4DAB-8EA9-9779B19C97B0}"/>
              </a:ext>
            </a:extLst>
          </p:cNvPr>
          <p:cNvSpPr txBox="1"/>
          <p:nvPr/>
        </p:nvSpPr>
        <p:spPr>
          <a:xfrm>
            <a:off x="988902" y="6285234"/>
            <a:ext cx="10179602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3"/>
              </a:lnSpc>
            </a:pPr>
            <a:r>
              <a:rPr lang="en-US" sz="2545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Triple-I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889521F-4184-4B52-95E8-125F7A09650E}"/>
              </a:ext>
            </a:extLst>
          </p:cNvPr>
          <p:cNvSpPr txBox="1"/>
          <p:nvPr/>
        </p:nvSpPr>
        <p:spPr>
          <a:xfrm>
            <a:off x="988902" y="2477627"/>
            <a:ext cx="12414776" cy="301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15"/>
              </a:lnSpc>
            </a:pPr>
            <a:r>
              <a:rPr lang="en-US" sz="8144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AI</a:t>
            </a:r>
            <a:r>
              <a:rPr lang="ru-RU" sz="8144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-ассистент для </a:t>
            </a:r>
          </a:p>
          <a:p>
            <a:pPr>
              <a:lnSpc>
                <a:spcPts val="12215"/>
              </a:lnSpc>
            </a:pPr>
            <a:r>
              <a:rPr lang="ru-RU" sz="8144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Альфа Банка</a:t>
            </a:r>
            <a:endParaRPr lang="en-US" sz="8144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DDC217C-3AA7-B341-6E3E-2AD69CFDDF39}"/>
              </a:ext>
            </a:extLst>
          </p:cNvPr>
          <p:cNvGrpSpPr/>
          <p:nvPr/>
        </p:nvGrpSpPr>
        <p:grpSpPr>
          <a:xfrm>
            <a:off x="988902" y="8461142"/>
            <a:ext cx="10284271" cy="769441"/>
            <a:chOff x="481754" y="9078624"/>
            <a:chExt cx="10284271" cy="769441"/>
          </a:xfrm>
        </p:grpSpPr>
        <p:sp>
          <p:nvSpPr>
            <p:cNvPr id="2" name="TextBox 11">
              <a:extLst>
                <a:ext uri="{FF2B5EF4-FFF2-40B4-BE49-F238E27FC236}">
                  <a16:creationId xmlns:a16="http://schemas.microsoft.com/office/drawing/2014/main" id="{89E36745-D821-70E2-4EB9-7E868DDBAC9D}"/>
                </a:ext>
              </a:extLst>
            </p:cNvPr>
            <p:cNvSpPr txBox="1"/>
            <p:nvPr/>
          </p:nvSpPr>
          <p:spPr>
            <a:xfrm>
              <a:off x="1391381" y="9078624"/>
              <a:ext cx="9374644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63"/>
                </a:lnSpc>
              </a:pPr>
              <a:r>
                <a:rPr lang="ru-RU" sz="2000" b="1">
                  <a:latin typeface="Telegraf"/>
                  <a:ea typeface="Telegraf"/>
                  <a:cs typeface="Telegraf"/>
                  <a:sym typeface="Telegraf"/>
                </a:rPr>
                <a:t>Трек</a:t>
              </a:r>
            </a:p>
            <a:p>
              <a:r>
                <a:rPr lang="en-US" sz="2000" b="1">
                  <a:latin typeface="Telegraf"/>
                  <a:ea typeface="Telegraf"/>
                  <a:cs typeface="Telegraf"/>
                  <a:sym typeface="Telegraf"/>
                </a:rPr>
                <a:t>ML/Web: </a:t>
              </a:r>
              <a:r>
                <a:rPr lang="ru-RU" sz="2000" b="1">
                  <a:latin typeface="Telegraf"/>
                  <a:ea typeface="Telegraf"/>
                  <a:cs typeface="Telegraf"/>
                  <a:sym typeface="Telegraf"/>
                </a:rPr>
                <a:t>Построение модели доходности</a:t>
              </a:r>
              <a:endParaRPr lang="en-US" sz="2000" b="1">
                <a:latin typeface="Telegraf"/>
                <a:ea typeface="Telegraf"/>
                <a:cs typeface="Telegraf"/>
                <a:sym typeface="Telegraf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CC4D5D1-48A6-4420-9A20-CDDD391D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-136" t="6238" r="83956" b="16792"/>
            <a:stretch>
              <a:fillRect/>
            </a:stretch>
          </p:blipFill>
          <p:spPr>
            <a:xfrm>
              <a:off x="481754" y="9135851"/>
              <a:ext cx="668620" cy="654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427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6FF11EC6-AB0B-4FB6-9063-300C6496319C}"/>
              </a:ext>
            </a:extLst>
          </p:cNvPr>
          <p:cNvSpPr/>
          <p:nvPr/>
        </p:nvSpPr>
        <p:spPr>
          <a:xfrm>
            <a:off x="-329688" y="0"/>
            <a:ext cx="18617688" cy="10472450"/>
          </a:xfrm>
          <a:custGeom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4A2412F9-7F56-414C-80F2-87E3DFC73E8B}"/>
              </a:ext>
            </a:extLst>
          </p:cNvPr>
          <p:cNvSpPr/>
          <p:nvPr/>
        </p:nvSpPr>
        <p:spPr>
          <a:xfrm rot="19136952">
            <a:off x="8672507" y="5952331"/>
            <a:ext cx="16794573" cy="13649407"/>
          </a:xfrm>
          <a:custGeom>
            <a:rect l="l" t="t" r="r" b="b"/>
            <a:pathLst>
              <a:path w="16497168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333DC09-9E68-42D9-9E38-7C1FE9A237B3}"/>
              </a:ext>
            </a:extLst>
          </p:cNvPr>
          <p:cNvGrpSpPr/>
          <p:nvPr/>
        </p:nvGrpSpPr>
        <p:grpSpPr>
          <a:xfrm>
            <a:off x="1018478" y="666489"/>
            <a:ext cx="12414776" cy="2252150"/>
            <a:chOff x="0" y="2708350"/>
            <a:chExt cx="13196277" cy="2949691"/>
          </a:xfrm>
        </p:grpSpPr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81BC957A-B052-4DAB-8EA9-9779B19C97B0}"/>
                </a:ext>
              </a:extLst>
            </p:cNvPr>
            <p:cNvSpPr txBox="1"/>
            <p:nvPr/>
          </p:nvSpPr>
          <p:spPr>
            <a:xfrm>
              <a:off x="0" y="5091683"/>
              <a:ext cx="10820400" cy="566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3"/>
                </a:lnSpc>
              </a:pPr>
              <a:endParaRPr lang="en-US" sz="2545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2889521F-4184-4B52-95E8-125F7A09650E}"/>
                </a:ext>
              </a:extLst>
            </p:cNvPr>
            <p:cNvSpPr txBox="1"/>
            <p:nvPr/>
          </p:nvSpPr>
          <p:spPr>
            <a:xfrm>
              <a:off x="0" y="2708350"/>
              <a:ext cx="13196277" cy="18979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215"/>
                </a:lnSpc>
              </a:pPr>
              <a:r>
                <a:rPr lang="ru-RU" sz="8144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Кто мы?</a:t>
              </a:r>
              <a:endParaRPr lang="en-US" sz="8144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3" name="Freeform 3">
            <a:extLst>
              <a:ext uri="{FF2B5EF4-FFF2-40B4-BE49-F238E27FC236}">
                <a16:creationId xmlns:a16="http://schemas.microsoft.com/office/drawing/2014/main" id="{E334C930-F02A-9211-D757-2205D8557AAA}"/>
              </a:ext>
            </a:extLst>
          </p:cNvPr>
          <p:cNvSpPr/>
          <p:nvPr/>
        </p:nvSpPr>
        <p:spPr>
          <a:xfrm rot="19346488">
            <a:off x="-9051097" y="-13760678"/>
            <a:ext cx="18790983" cy="15166986"/>
          </a:xfrm>
          <a:custGeom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545791A-F6F7-FBE9-A598-9AC0FBBBADF1}"/>
              </a:ext>
            </a:extLst>
          </p:cNvPr>
          <p:cNvGrpSpPr/>
          <p:nvPr/>
        </p:nvGrpSpPr>
        <p:grpSpPr>
          <a:xfrm>
            <a:off x="10741880" y="2702426"/>
            <a:ext cx="5137503" cy="6150396"/>
            <a:chOff x="8859289" y="3087557"/>
            <a:chExt cx="5137503" cy="6150396"/>
          </a:xfrm>
        </p:grpSpPr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809E8E5E-6724-428E-AEB7-F17095D5BEFE}"/>
                </a:ext>
              </a:extLst>
            </p:cNvPr>
            <p:cNvSpPr txBox="1"/>
            <p:nvPr/>
          </p:nvSpPr>
          <p:spPr>
            <a:xfrm>
              <a:off x="9005476" y="7517969"/>
              <a:ext cx="4991316" cy="396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ru-RU" sz="3200">
                  <a:latin typeface="Telegraf"/>
                  <a:ea typeface="Telegraf"/>
                  <a:cs typeface="Telegraf"/>
                  <a:sym typeface="Telegraf"/>
                </a:rPr>
                <a:t>Воронова Екатерина</a:t>
              </a: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22E70032-EE74-4483-8384-420BA4757204}"/>
                </a:ext>
              </a:extLst>
            </p:cNvPr>
            <p:cNvSpPr txBox="1"/>
            <p:nvPr/>
          </p:nvSpPr>
          <p:spPr>
            <a:xfrm>
              <a:off x="9005476" y="8083791"/>
              <a:ext cx="4991316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ru-RU" sz="2500">
                  <a:latin typeface="Telegraf"/>
                  <a:ea typeface="Telegraf"/>
                  <a:cs typeface="Telegraf"/>
                  <a:sym typeface="Telegraf"/>
                </a:rPr>
                <a:t>ИТМО</a:t>
              </a:r>
              <a:r>
                <a:rPr lang="en-US" sz="2500">
                  <a:latin typeface="Telegraf"/>
                  <a:ea typeface="Telegraf"/>
                  <a:cs typeface="Telegraf"/>
                  <a:sym typeface="Telegraf"/>
                </a:rPr>
                <a:t>,</a:t>
              </a:r>
              <a:r>
                <a:rPr lang="ru-RU" sz="2500">
                  <a:latin typeface="Telegraf"/>
                  <a:ea typeface="Telegraf"/>
                  <a:cs typeface="Telegraf"/>
                  <a:sym typeface="Telegraf"/>
                </a:rPr>
                <a:t> Инженерия ИИ</a:t>
              </a:r>
            </a:p>
            <a:p>
              <a:pPr>
                <a:lnSpc>
                  <a:spcPts val="3000"/>
                </a:lnSpc>
              </a:pPr>
              <a:r>
                <a:rPr lang="en-US" sz="2500">
                  <a:latin typeface="Telegraf"/>
                  <a:ea typeface="Telegraf"/>
                  <a:cs typeface="Telegraf"/>
                  <a:sym typeface="Telegraf"/>
                </a:rPr>
                <a:t>Frontend + </a:t>
              </a:r>
              <a:r>
                <a:rPr lang="ru-RU" sz="2500">
                  <a:latin typeface="Telegraf"/>
                  <a:ea typeface="Telegraf"/>
                  <a:cs typeface="Telegraf"/>
                  <a:sym typeface="Telegraf"/>
                </a:rPr>
                <a:t>женское чутьё</a:t>
              </a:r>
            </a:p>
            <a:p>
              <a:pPr>
                <a:lnSpc>
                  <a:spcPts val="3000"/>
                </a:lnSpc>
              </a:pPr>
              <a:endParaRPr lang="ru-RU" sz="2500">
                <a:latin typeface="Telegraf"/>
                <a:ea typeface="Telegraf"/>
                <a:cs typeface="Telegraf"/>
                <a:sym typeface="Telegraf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F7A01A3-9363-75EB-3C17-7051CFE3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6292" t="20913" r="14434" b="39970"/>
            <a:stretch>
              <a:fillRect/>
            </a:stretch>
          </p:blipFill>
          <p:spPr>
            <a:xfrm>
              <a:off x="8859289" y="3087557"/>
              <a:ext cx="4064926" cy="4023969"/>
            </a:xfrm>
            <a:prstGeom prst="round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F34B022-BD76-44A3-EDF1-43FBD1EC5F7D}"/>
              </a:ext>
            </a:extLst>
          </p:cNvPr>
          <p:cNvGrpSpPr/>
          <p:nvPr/>
        </p:nvGrpSpPr>
        <p:grpSpPr>
          <a:xfrm>
            <a:off x="3358933" y="2702426"/>
            <a:ext cx="4991316" cy="6150396"/>
            <a:chOff x="2404932" y="3087557"/>
            <a:chExt cx="4991316" cy="6150396"/>
          </a:xfrm>
        </p:grpSpPr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1441EC00-6D85-0E9F-9105-9E12A1C4B00A}"/>
                </a:ext>
              </a:extLst>
            </p:cNvPr>
            <p:cNvSpPr txBox="1"/>
            <p:nvPr/>
          </p:nvSpPr>
          <p:spPr>
            <a:xfrm>
              <a:off x="2404932" y="7517969"/>
              <a:ext cx="4991316" cy="396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ru-RU" sz="3200">
                  <a:latin typeface="Telegraf"/>
                  <a:ea typeface="Telegraf"/>
                  <a:cs typeface="Telegraf"/>
                  <a:sym typeface="Telegraf"/>
                </a:rPr>
                <a:t>Эль-Сибаи Амир</a:t>
              </a: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89BD45CF-7A6D-A42D-C34B-22A518D0E86D}"/>
                </a:ext>
              </a:extLst>
            </p:cNvPr>
            <p:cNvSpPr txBox="1"/>
            <p:nvPr/>
          </p:nvSpPr>
          <p:spPr>
            <a:xfrm>
              <a:off x="2404932" y="8083791"/>
              <a:ext cx="4991316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ru-RU" sz="2500">
                  <a:latin typeface="Telegraf"/>
                  <a:ea typeface="Telegraf"/>
                  <a:cs typeface="Telegraf"/>
                  <a:sym typeface="Telegraf"/>
                </a:rPr>
                <a:t>ИТМО</a:t>
              </a:r>
              <a:r>
                <a:rPr lang="en-US" sz="2500">
                  <a:latin typeface="Telegraf"/>
                  <a:ea typeface="Telegraf"/>
                  <a:cs typeface="Telegraf"/>
                  <a:sym typeface="Telegraf"/>
                </a:rPr>
                <a:t>,</a:t>
              </a:r>
              <a:r>
                <a:rPr lang="ru-RU" sz="2500">
                  <a:latin typeface="Telegraf"/>
                  <a:ea typeface="Telegraf"/>
                  <a:cs typeface="Telegraf"/>
                  <a:sym typeface="Telegraf"/>
                </a:rPr>
                <a:t> Инженерия ИИ</a:t>
              </a:r>
            </a:p>
            <a:p>
              <a:pPr>
                <a:lnSpc>
                  <a:spcPts val="3000"/>
                </a:lnSpc>
              </a:pPr>
              <a:r>
                <a:rPr lang="en-US" sz="2500">
                  <a:latin typeface="Telegraf"/>
                  <a:ea typeface="Telegraf"/>
                  <a:cs typeface="Telegraf"/>
                  <a:sym typeface="Telegraf"/>
                </a:rPr>
                <a:t>Data Scientist, ML-engineer</a:t>
              </a:r>
              <a:endParaRPr lang="ru-RU" sz="2500">
                <a:latin typeface="Telegraf"/>
                <a:ea typeface="Telegraf"/>
                <a:cs typeface="Telegraf"/>
                <a:sym typeface="Telegraf"/>
              </a:endParaRPr>
            </a:p>
            <a:p>
              <a:pPr>
                <a:lnSpc>
                  <a:spcPts val="3000"/>
                </a:lnSpc>
              </a:pPr>
              <a:endParaRPr lang="ru-RU" sz="2500">
                <a:latin typeface="Telegraf"/>
                <a:ea typeface="Telegraf"/>
                <a:cs typeface="Telegraf"/>
                <a:sym typeface="Telegraf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32AD777-C685-E6A7-D2DE-3596B6DA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932" y="3087557"/>
              <a:ext cx="4023970" cy="402397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31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DFA88016-6A9E-4AE3-8A6D-C9F9867CFE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2980A505-679A-47A6-A383-F38888BC4D49}"/>
              </a:ext>
            </a:extLst>
          </p:cNvPr>
          <p:cNvSpPr txBox="1"/>
          <p:nvPr/>
        </p:nvSpPr>
        <p:spPr>
          <a:xfrm>
            <a:off x="1093457" y="1429332"/>
            <a:ext cx="9768132" cy="1028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ru-RU" sz="794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Постановка задачи</a:t>
            </a:r>
            <a:endParaRPr lang="en-US" sz="794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id="{2D956F86-C59A-4099-9FB5-F9B78130E5C1}"/>
              </a:ext>
            </a:extLst>
          </p:cNvPr>
          <p:cNvSpPr/>
          <p:nvPr/>
        </p:nvSpPr>
        <p:spPr>
          <a:xfrm rot="19402032">
            <a:off x="12098421" y="6669670"/>
            <a:ext cx="16794573" cy="13649407"/>
          </a:xfrm>
          <a:custGeom>
            <a:rect l="l" t="t" r="r" b="b"/>
            <a:pathLst>
              <a:path w="16497168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BD80BF94-1223-EAC4-0F1B-43EF23024EC8}"/>
              </a:ext>
            </a:extLst>
          </p:cNvPr>
          <p:cNvSpPr/>
          <p:nvPr/>
        </p:nvSpPr>
        <p:spPr>
          <a:xfrm rot="1811696" flipV="1">
            <a:off x="-4039452" y="7903242"/>
            <a:ext cx="10441752" cy="3935167"/>
          </a:xfrm>
          <a:custGeom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0CECDB5D-532F-4F94-A6F7-865CED94169F}"/>
              </a:ext>
            </a:extLst>
          </p:cNvPr>
          <p:cNvSpPr/>
          <p:nvPr/>
        </p:nvSpPr>
        <p:spPr>
          <a:xfrm rot="1313863" flipV="1">
            <a:off x="9469649" y="-4474458"/>
            <a:ext cx="10372410" cy="3752926"/>
          </a:xfrm>
          <a:custGeom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45858-1878-B670-50E4-D672AD4BE806}"/>
              </a:ext>
            </a:extLst>
          </p:cNvPr>
          <p:cNvSpPr txBox="1"/>
          <p:nvPr/>
        </p:nvSpPr>
        <p:spPr>
          <a:xfrm>
            <a:off x="1093456" y="3254216"/>
            <a:ext cx="1527494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800"/>
              <a:t>Цель — повысить точность подбора финансовых продуктов и улучшить бизнес-процессы банка.</a:t>
            </a:r>
          </a:p>
          <a:p>
            <a:pPr>
              <a:buNone/>
            </a:pPr>
            <a:endParaRPr lang="ru-RU" sz="2800"/>
          </a:p>
          <a:p>
            <a:r>
              <a:rPr lang="ru-RU" sz="2800"/>
              <a:t>В ходе работы мы: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/>
              <a:t>обучили и внедрили ML-модель ансамбля CatBoost + LightGBM</a:t>
            </a:r>
            <a:endParaRPr lang="ru-RU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/>
              <a:t>построили backend-API для получения прогнозов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/>
              <a:t>создали интерактивный </a:t>
            </a:r>
            <a:r>
              <a:rPr lang="en-US" sz="2800"/>
              <a:t>web</a:t>
            </a:r>
            <a:r>
              <a:rPr lang="ru-RU" sz="2800"/>
              <a:t>-интерфейс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/>
              <a:t>реализовали объяснение (SHAP) и продуктовые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148472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A092D-5216-8BF3-6471-2E239DA8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050" y="-605665"/>
            <a:ext cx="7268691" cy="2928229"/>
          </a:xfrm>
        </p:spPr>
        <p:txBody>
          <a:bodyPr anchor="b">
            <a:normAutofit/>
          </a:bodyPr>
          <a:lstStyle/>
          <a:p>
            <a:r>
              <a:rPr lang="ru-RU" sz="8080">
                <a:latin typeface="Bahnschrift"/>
                <a:ea typeface="+mj-lt"/>
                <a:cs typeface="+mj-lt"/>
              </a:rPr>
              <a:t>Рынок: TAM → SAM → SOM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95836B-25E0-B0B9-BC38-57DFF1A2B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780299"/>
              </p:ext>
            </p:extLst>
          </p:nvPr>
        </p:nvGraphicFramePr>
        <p:xfrm>
          <a:off x="19137375" y="3640610"/>
          <a:ext cx="6456584" cy="643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077">
                  <a:extLst>
                    <a:ext uri="{9D8B030D-6E8A-4147-A177-3AD203B41FA5}">
                      <a16:colId xmlns:a16="http://schemas.microsoft.com/office/drawing/2014/main" val="444379109"/>
                    </a:ext>
                  </a:extLst>
                </a:gridCol>
                <a:gridCol w="3497507">
                  <a:extLst>
                    <a:ext uri="{9D8B030D-6E8A-4147-A177-3AD203B41FA5}">
                      <a16:colId xmlns:a16="http://schemas.microsoft.com/office/drawing/2014/main" val="1292312799"/>
                    </a:ext>
                  </a:extLst>
                </a:gridCol>
              </a:tblGrid>
              <a:tr h="1346981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>
                          <a:latin typeface="Calibri" panose="020f0502020204030204"/>
                        </a:rPr>
                        <a:t>Вендор 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 b="1"/>
                        <a:t>Клиенты (оценка)</a:t>
                      </a:r>
                      <a:endParaRPr lang="ru-RU" sz="4000"/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601881962"/>
                  </a:ext>
                </a:extLst>
              </a:tr>
              <a:tr h="741906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 err="1">
                          <a:latin typeface="Calibri" panose="020f0502020204030204"/>
                        </a:rPr>
                        <a:t>МойСклад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 b="1"/>
                        <a:t>42 000+</a:t>
                      </a:r>
                      <a:endParaRPr lang="ru-RU" sz="4000"/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1445008432"/>
                  </a:ext>
                </a:extLst>
              </a:tr>
              <a:tr h="1346981"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 b="1" err="1"/>
                        <a:t>Aspro.Cloud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 b="1"/>
                        <a:t>25 000+</a:t>
                      </a:r>
                      <a:endParaRPr lang="ru-RU" sz="4000"/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2218998528"/>
                  </a:ext>
                </a:extLst>
              </a:tr>
              <a:tr h="741906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>
                          <a:latin typeface="Calibri" panose="020f0502020204030204"/>
                        </a:rPr>
                        <a:t>БИТ.ФИНАНС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/>
                        <a:t>4 000+</a:t>
                      </a:r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312279686"/>
                  </a:ext>
                </a:extLst>
              </a:tr>
              <a:tr h="741906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 err="1">
                          <a:latin typeface="Calibri" panose="020f0502020204030204"/>
                        </a:rPr>
                        <a:t>Финолог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/>
                        <a:t>1 000+</a:t>
                      </a:r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2620838866"/>
                  </a:ext>
                </a:extLst>
              </a:tr>
              <a:tr h="741906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 err="1">
                          <a:latin typeface="Calibri" panose="020f0502020204030204"/>
                        </a:rPr>
                        <a:t>Adesk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/>
                        <a:t>1 000+</a:t>
                      </a:r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450130002"/>
                  </a:ext>
                </a:extLst>
              </a:tr>
              <a:tr h="741906">
                <a:tc>
                  <a:txBody>
                    <a:bodyPr vert="horz" wrap="square"/>
                    <a:lstStyle/>
                    <a:p>
                      <a:pPr lvl="0">
                        <a:buNone/>
                      </a:pPr>
                      <a:r>
                        <a:rPr lang="ru-RU" sz="2600" b="0" i="0" u="none" strike="noStrike" noProof="0" err="1">
                          <a:latin typeface="Calibri" panose="020f0502020204030204"/>
                        </a:rPr>
                        <a:t>FinTablo</a:t>
                      </a:r>
                      <a:endParaRPr lang="ru-RU" sz="4000"/>
                    </a:p>
                  </a:txBody>
                  <a:tcPr marL="136831" marR="136831" marT="68416" marB="68416"/>
                </a:tc>
                <a:tc>
                  <a:txBody>
                    <a:bodyPr vert="horz" wrap="square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ru-RU" sz="4000"/>
                        <a:t>500+</a:t>
                      </a:r>
                    </a:p>
                  </a:txBody>
                  <a:tcPr marL="136831" marR="136831" marT="68416" marB="68416"/>
                </a:tc>
                <a:extLst>
                  <a:ext uri="{0D108BD9-81ED-4DB2-BD59-A6C34878D82A}">
                    <a16:rowId xmlns:a16="http://schemas.microsoft.com/office/drawing/2014/main" val="860738799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2ECAD5A-5427-6D55-4406-DF53681FA99A}"/>
              </a:ext>
            </a:extLst>
          </p:cNvPr>
          <p:cNvSpPr/>
          <p:nvPr/>
        </p:nvSpPr>
        <p:spPr>
          <a:xfrm>
            <a:off x="27297649" y="1675526"/>
            <a:ext cx="5791097" cy="127245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pPr algn="ctr"/>
            <a:r>
              <a:rPr lang="ru-RU" sz="4190" b="1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TAM</a:t>
            </a:r>
            <a:r>
              <a:rPr lang="ru-RU" sz="4190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 — 6 469 492</a:t>
            </a:r>
            <a:endParaRPr lang="ru-RU" sz="4190">
              <a:solidFill>
                <a:schemeClr val="tx1"/>
              </a:solidFill>
              <a:latin typeface="Bahnschrift"/>
              <a:ea typeface="Calibri"/>
              <a:cs typeface="Calibri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08C5CA3-6039-74E5-6E54-AA24C9D6F31F}"/>
              </a:ext>
            </a:extLst>
          </p:cNvPr>
          <p:cNvSpPr/>
          <p:nvPr/>
        </p:nvSpPr>
        <p:spPr>
          <a:xfrm>
            <a:off x="27297649" y="3353648"/>
            <a:ext cx="8824622" cy="135850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pPr algn="ctr"/>
            <a:r>
              <a:rPr lang="ru-RU" sz="4190" b="1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SAM</a:t>
            </a:r>
            <a:r>
              <a:rPr lang="ru-RU" sz="4190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 — 257 699 (ЮЛ &gt; 120 млн)</a:t>
            </a:r>
            <a:endParaRPr lang="ru-RU" sz="4190">
              <a:solidFill>
                <a:schemeClr val="tx1"/>
              </a:solidFill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61A811F-A100-671F-7EA4-50D63FCF3924}"/>
              </a:ext>
            </a:extLst>
          </p:cNvPr>
          <p:cNvSpPr/>
          <p:nvPr/>
        </p:nvSpPr>
        <p:spPr>
          <a:xfrm>
            <a:off x="27297649" y="5117826"/>
            <a:ext cx="7834962" cy="10573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pPr algn="ctr"/>
            <a:r>
              <a:rPr lang="ru-RU" sz="4190" b="1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SOM</a:t>
            </a:r>
            <a:r>
              <a:rPr lang="ru-RU" sz="4190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 — </a:t>
            </a:r>
            <a:r>
              <a:rPr lang="ru-RU" sz="4190" b="1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73 000+</a:t>
            </a:r>
            <a:r>
              <a:rPr lang="ru-RU" sz="4190">
                <a:solidFill>
                  <a:schemeClr val="tx1"/>
                </a:solidFill>
                <a:latin typeface="Bahnschrift"/>
                <a:ea typeface="+mn-lt"/>
                <a:cs typeface="+mn-lt"/>
              </a:rPr>
              <a:t> (9 вендоров)</a:t>
            </a:r>
            <a:endParaRPr lang="ru-RU" sz="4190">
              <a:solidFill>
                <a:schemeClr val="tx1"/>
              </a:solidFill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15A29-B61F-15A7-B3F8-FB30999E9755}"/>
              </a:ext>
            </a:extLst>
          </p:cNvPr>
          <p:cNvSpPr txBox="1"/>
          <p:nvPr/>
        </p:nvSpPr>
        <p:spPr>
          <a:xfrm>
            <a:off x="19127050" y="10093216"/>
            <a:ext cx="9663874" cy="794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831" tIns="68416" rIns="136831" bIns="6841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95" err="1">
                <a:latin typeface="Bahnschrift"/>
                <a:ea typeface="+mn-lt"/>
                <a:cs typeface="+mn-lt"/>
              </a:rPr>
              <a:t>Источник: Kept - Обзор отечественных ИТ-решений, которые направлены на автоматизацию финансово-казначейской функции, 2024 г. </a:t>
            </a:r>
            <a:endParaRPr lang="ru-RU" sz="2095">
              <a:latin typeface="Bahnschrift"/>
              <a:ea typeface="Calibri"/>
              <a:cs typeface="Calibri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2A11E739-9F37-41F7-BC98-F6E8D9A97973}"/>
              </a:ext>
            </a:extLst>
          </p:cNvPr>
          <p:cNvGrpSpPr/>
          <p:nvPr/>
        </p:nvGrpSpPr>
        <p:grpSpPr>
          <a:xfrm>
            <a:off x="-2184780" y="-4232314"/>
            <a:ext cx="2883849" cy="1622945"/>
            <a:chOff x="0" y="-70563"/>
            <a:chExt cx="703979" cy="396178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A3C30C75-2F7B-479C-9170-EAF12AB9CA7E}"/>
                </a:ext>
              </a:extLst>
            </p:cNvPr>
            <p:cNvSpPr/>
            <p:nvPr/>
          </p:nvSpPr>
          <p:spPr>
            <a:xfrm>
              <a:off x="0" y="0"/>
              <a:ext cx="703979" cy="272353"/>
            </a:xfrm>
            <a:custGeom>
              <a:rect l="l" t="t" r="r" b="b"/>
              <a:pathLst>
                <a:path w="703979" h="272353">
                  <a:moveTo>
                    <a:pt x="134229" y="0"/>
                  </a:moveTo>
                  <a:lnTo>
                    <a:pt x="569750" y="0"/>
                  </a:lnTo>
                  <a:cubicBezTo>
                    <a:pt x="605350" y="0"/>
                    <a:pt x="639492" y="14142"/>
                    <a:pt x="664665" y="39315"/>
                  </a:cubicBezTo>
                  <a:cubicBezTo>
                    <a:pt x="689837" y="64488"/>
                    <a:pt x="703979" y="98629"/>
                    <a:pt x="703979" y="134229"/>
                  </a:cubicBezTo>
                  <a:lnTo>
                    <a:pt x="703979" y="138124"/>
                  </a:lnTo>
                  <a:cubicBezTo>
                    <a:pt x="703979" y="212257"/>
                    <a:pt x="643883" y="272353"/>
                    <a:pt x="569750" y="272353"/>
                  </a:cubicBezTo>
                  <a:lnTo>
                    <a:pt x="134229" y="272353"/>
                  </a:lnTo>
                  <a:cubicBezTo>
                    <a:pt x="98629" y="272353"/>
                    <a:pt x="64488" y="258211"/>
                    <a:pt x="39315" y="233039"/>
                  </a:cubicBezTo>
                  <a:cubicBezTo>
                    <a:pt x="14142" y="207866"/>
                    <a:pt x="0" y="173724"/>
                    <a:pt x="0" y="138124"/>
                  </a:cubicBezTo>
                  <a:lnTo>
                    <a:pt x="0" y="134229"/>
                  </a:lnTo>
                  <a:cubicBezTo>
                    <a:pt x="0" y="98629"/>
                    <a:pt x="14142" y="64488"/>
                    <a:pt x="39315" y="39315"/>
                  </a:cubicBezTo>
                  <a:cubicBezTo>
                    <a:pt x="64488" y="14142"/>
                    <a:pt x="98629" y="0"/>
                    <a:pt x="134229" y="0"/>
                  </a:cubicBezTo>
                  <a:close/>
                </a:path>
              </a:pathLst>
            </a:custGeom>
            <a:solidFill>
              <a:srgbClr val="F44747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27D91CB-D92B-47B0-95EE-900870A25F86}"/>
                </a:ext>
              </a:extLst>
            </p:cNvPr>
            <p:cNvSpPr txBox="1"/>
            <p:nvPr/>
          </p:nvSpPr>
          <p:spPr>
            <a:xfrm>
              <a:off x="0" y="-70563"/>
              <a:ext cx="703979" cy="39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ru-RU" sz="4000" b="1">
                  <a:latin typeface="Bahnschrift"/>
                  <a:ea typeface="+mn-lt"/>
                  <a:cs typeface="+mn-lt"/>
                </a:rPr>
                <a:t>TAM</a:t>
              </a:r>
              <a:endParaRPr lang="en-US" sz="3999" b="1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44C7038C-1174-4BCA-8847-363E710091AA}"/>
              </a:ext>
            </a:extLst>
          </p:cNvPr>
          <p:cNvGrpSpPr/>
          <p:nvPr/>
        </p:nvGrpSpPr>
        <p:grpSpPr>
          <a:xfrm>
            <a:off x="-2184780" y="-2148129"/>
            <a:ext cx="2863296" cy="1622945"/>
            <a:chOff x="0" y="-65044"/>
            <a:chExt cx="698962" cy="396178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6603EEF-622B-4090-9BE2-EAC91A5D8E84}"/>
                </a:ext>
              </a:extLst>
            </p:cNvPr>
            <p:cNvSpPr/>
            <p:nvPr/>
          </p:nvSpPr>
          <p:spPr>
            <a:xfrm>
              <a:off x="0" y="0"/>
              <a:ext cx="698962" cy="272353"/>
            </a:xfrm>
            <a:custGeom>
              <a:rect l="l" t="t" r="r" b="b"/>
              <a:pathLst>
                <a:path w="698962" h="272353">
                  <a:moveTo>
                    <a:pt x="135192" y="0"/>
                  </a:moveTo>
                  <a:lnTo>
                    <a:pt x="563770" y="0"/>
                  </a:lnTo>
                  <a:cubicBezTo>
                    <a:pt x="638434" y="0"/>
                    <a:pt x="698962" y="60528"/>
                    <a:pt x="698962" y="135192"/>
                  </a:cubicBezTo>
                  <a:lnTo>
                    <a:pt x="698962" y="137161"/>
                  </a:lnTo>
                  <a:cubicBezTo>
                    <a:pt x="698962" y="211826"/>
                    <a:pt x="638434" y="272353"/>
                    <a:pt x="563770" y="272353"/>
                  </a:cubicBezTo>
                  <a:lnTo>
                    <a:pt x="135192" y="272353"/>
                  </a:lnTo>
                  <a:cubicBezTo>
                    <a:pt x="60528" y="272353"/>
                    <a:pt x="0" y="211826"/>
                    <a:pt x="0" y="137161"/>
                  </a:cubicBezTo>
                  <a:lnTo>
                    <a:pt x="0" y="135192"/>
                  </a:lnTo>
                  <a:cubicBezTo>
                    <a:pt x="0" y="60528"/>
                    <a:pt x="60528" y="0"/>
                    <a:pt x="135192" y="0"/>
                  </a:cubicBezTo>
                  <a:close/>
                </a:path>
              </a:pathLst>
            </a:custGeom>
            <a:solidFill>
              <a:srgbClr val="AD2727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4F5FAAB-637D-4227-89A9-EAD3BA63AD8A}"/>
                </a:ext>
              </a:extLst>
            </p:cNvPr>
            <p:cNvSpPr txBox="1"/>
            <p:nvPr/>
          </p:nvSpPr>
          <p:spPr>
            <a:xfrm>
              <a:off x="0" y="-65044"/>
              <a:ext cx="698962" cy="39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ru-RU" sz="4000" b="1">
                  <a:latin typeface="Bahnschrift"/>
                  <a:ea typeface="+mn-lt"/>
                  <a:cs typeface="+mn-lt"/>
                </a:rPr>
                <a:t>SOM</a:t>
              </a:r>
              <a:endParaRPr lang="en-US" sz="3999" b="1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402857C3-7C20-48A2-80C0-012621ED37BF}"/>
              </a:ext>
            </a:extLst>
          </p:cNvPr>
          <p:cNvSpPr txBox="1"/>
          <p:nvPr/>
        </p:nvSpPr>
        <p:spPr>
          <a:xfrm>
            <a:off x="3744698" y="-1641068"/>
            <a:ext cx="430022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ru-RU" sz="22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у </a:t>
            </a:r>
            <a:r>
              <a:rPr lang="ru-RU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9</a:t>
            </a:r>
            <a:r>
              <a:rPr lang="ru-RU" sz="22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ключевых вендоров— около </a:t>
            </a:r>
            <a:r>
              <a:rPr lang="ru-RU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73 000 </a:t>
            </a:r>
            <a:r>
              <a:rPr lang="ru-RU" sz="22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активных клиентов.</a:t>
            </a:r>
            <a:endParaRPr lang="en-US" sz="220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2" name="AutoShape 19">
            <a:extLst>
              <a:ext uri="{FF2B5EF4-FFF2-40B4-BE49-F238E27FC236}">
                <a16:creationId xmlns:a16="http://schemas.microsoft.com/office/drawing/2014/main" id="{50C40E25-E779-431C-BC8B-342533738171}"/>
              </a:ext>
            </a:extLst>
          </p:cNvPr>
          <p:cNvSpPr/>
          <p:nvPr/>
        </p:nvSpPr>
        <p:spPr>
          <a:xfrm flipV="1">
            <a:off x="678516" y="-1339520"/>
            <a:ext cx="2863296" cy="95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33" name="AutoShape 20">
            <a:extLst>
              <a:ext uri="{FF2B5EF4-FFF2-40B4-BE49-F238E27FC236}">
                <a16:creationId xmlns:a16="http://schemas.microsoft.com/office/drawing/2014/main" id="{0E3EB255-784B-4CF7-8ACF-2A991A658F28}"/>
              </a:ext>
            </a:extLst>
          </p:cNvPr>
          <p:cNvSpPr/>
          <p:nvPr/>
        </p:nvSpPr>
        <p:spPr>
          <a:xfrm>
            <a:off x="699070" y="-3390166"/>
            <a:ext cx="3964046" cy="95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665C728C-AC45-49DD-AA33-2A503D0FAEB6}"/>
              </a:ext>
            </a:extLst>
          </p:cNvPr>
          <p:cNvSpPr/>
          <p:nvPr/>
        </p:nvSpPr>
        <p:spPr>
          <a:xfrm rot="20196512">
            <a:off x="9911123" y="-9103296"/>
            <a:ext cx="14213673" cy="12843993"/>
          </a:xfrm>
          <a:custGeom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658C3859-1048-4C36-BB56-80522F6229D2}"/>
              </a:ext>
            </a:extLst>
          </p:cNvPr>
          <p:cNvSpPr txBox="1"/>
          <p:nvPr/>
        </p:nvSpPr>
        <p:spPr>
          <a:xfrm>
            <a:off x="803410" y="748167"/>
            <a:ext cx="17323950" cy="119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ru-RU" sz="9600">
                <a:solidFill>
                  <a:schemeClr val="bg1"/>
                </a:solidFill>
              </a:rPr>
              <a:t>Проблема и Целевая аудитория</a:t>
            </a:r>
            <a:endParaRPr lang="en-US" sz="900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D3B058E2-3B54-43CF-9EC0-7B0415CA048A}"/>
              </a:ext>
            </a:extLst>
          </p:cNvPr>
          <p:cNvSpPr txBox="1"/>
          <p:nvPr/>
        </p:nvSpPr>
        <p:spPr>
          <a:xfrm>
            <a:off x="4751580" y="-3997116"/>
            <a:ext cx="3964046" cy="1555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ru-RU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6 469 492:</a:t>
            </a:r>
          </a:p>
          <a:p>
            <a:pPr>
              <a:lnSpc>
                <a:spcPts val="3080"/>
              </a:lnSpc>
            </a:pPr>
            <a:r>
              <a:rPr lang="ru-RU" sz="22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субъектов малого и среднего предпринимательства в России</a:t>
            </a:r>
            <a:endParaRPr lang="en-US" sz="220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311B1E65-CBA2-4C5E-97A0-C75B48986B1D}"/>
              </a:ext>
            </a:extLst>
          </p:cNvPr>
          <p:cNvSpPr/>
          <p:nvPr/>
        </p:nvSpPr>
        <p:spPr>
          <a:xfrm rot="20196512">
            <a:off x="-11326725" y="5991671"/>
            <a:ext cx="14213673" cy="12843993"/>
          </a:xfrm>
          <a:custGeom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F8D001C2-95C5-4686-8F40-24F7C7F3E6CF}"/>
              </a:ext>
            </a:extLst>
          </p:cNvPr>
          <p:cNvGrpSpPr/>
          <p:nvPr/>
        </p:nvGrpSpPr>
        <p:grpSpPr>
          <a:xfrm>
            <a:off x="1175996" y="3329420"/>
            <a:ext cx="4013680" cy="1622945"/>
            <a:chOff x="-262849" y="-70563"/>
            <a:chExt cx="979783" cy="396178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2D317B99-9FD6-44B7-A5C9-067E105A044C}"/>
                </a:ext>
              </a:extLst>
            </p:cNvPr>
            <p:cNvSpPr/>
            <p:nvPr/>
          </p:nvSpPr>
          <p:spPr>
            <a:xfrm>
              <a:off x="-247576" y="0"/>
              <a:ext cx="951555" cy="272353"/>
            </a:xfrm>
            <a:custGeom>
              <a:rect l="l" t="t" r="r" b="b"/>
              <a:pathLst>
                <a:path w="703979" h="272353">
                  <a:moveTo>
                    <a:pt x="134229" y="0"/>
                  </a:moveTo>
                  <a:lnTo>
                    <a:pt x="569750" y="0"/>
                  </a:lnTo>
                  <a:cubicBezTo>
                    <a:pt x="605350" y="0"/>
                    <a:pt x="639492" y="14142"/>
                    <a:pt x="664665" y="39315"/>
                  </a:cubicBezTo>
                  <a:cubicBezTo>
                    <a:pt x="689837" y="64488"/>
                    <a:pt x="703979" y="98629"/>
                    <a:pt x="703979" y="134229"/>
                  </a:cubicBezTo>
                  <a:lnTo>
                    <a:pt x="703979" y="138124"/>
                  </a:lnTo>
                  <a:cubicBezTo>
                    <a:pt x="703979" y="212257"/>
                    <a:pt x="643883" y="272353"/>
                    <a:pt x="569750" y="272353"/>
                  </a:cubicBezTo>
                  <a:lnTo>
                    <a:pt x="134229" y="272353"/>
                  </a:lnTo>
                  <a:cubicBezTo>
                    <a:pt x="98629" y="272353"/>
                    <a:pt x="64488" y="258211"/>
                    <a:pt x="39315" y="233039"/>
                  </a:cubicBezTo>
                  <a:cubicBezTo>
                    <a:pt x="14142" y="207866"/>
                    <a:pt x="0" y="173724"/>
                    <a:pt x="0" y="138124"/>
                  </a:cubicBezTo>
                  <a:lnTo>
                    <a:pt x="0" y="134229"/>
                  </a:lnTo>
                  <a:cubicBezTo>
                    <a:pt x="0" y="98629"/>
                    <a:pt x="14142" y="64488"/>
                    <a:pt x="39315" y="39315"/>
                  </a:cubicBezTo>
                  <a:cubicBezTo>
                    <a:pt x="64488" y="14142"/>
                    <a:pt x="98629" y="0"/>
                    <a:pt x="134229" y="0"/>
                  </a:cubicBezTo>
                  <a:close/>
                </a:path>
              </a:pathLst>
            </a:custGeom>
            <a:solidFill>
              <a:srgbClr val="F44747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0200E603-1037-4380-AD3C-BD96C6EAAB30}"/>
                </a:ext>
              </a:extLst>
            </p:cNvPr>
            <p:cNvSpPr txBox="1"/>
            <p:nvPr/>
          </p:nvSpPr>
          <p:spPr>
            <a:xfrm>
              <a:off x="-262849" y="-70563"/>
              <a:ext cx="979783" cy="39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ru-RU" sz="4000" b="1">
                  <a:solidFill>
                    <a:srgbClr val="F4E7E7"/>
                  </a:solidFill>
                  <a:latin typeface="Bahnschrift"/>
                  <a:ea typeface="+mn-lt"/>
                  <a:cs typeface="+mn-lt"/>
                  <a:sym typeface="Telegraf Bold"/>
                </a:rPr>
                <a:t>Банк – </a:t>
              </a:r>
              <a:r>
                <a:rPr lang="en-US" sz="4000" b="1">
                  <a:solidFill>
                    <a:srgbClr val="F4E7E7"/>
                  </a:solidFill>
                  <a:latin typeface="Bahnschrift"/>
                  <a:ea typeface="+mn-lt"/>
                  <a:cs typeface="+mn-lt"/>
                  <a:sym typeface="Telegraf Bold"/>
                </a:rPr>
                <a:t>B2B</a:t>
              </a:r>
              <a:endParaRPr lang="en-US" sz="3999" b="1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54F484EC-9DCC-4CE4-850C-349AAFF3B95B}"/>
              </a:ext>
            </a:extLst>
          </p:cNvPr>
          <p:cNvGrpSpPr/>
          <p:nvPr/>
        </p:nvGrpSpPr>
        <p:grpSpPr>
          <a:xfrm>
            <a:off x="1238562" y="5483449"/>
            <a:ext cx="3898044" cy="1622945"/>
            <a:chOff x="0" y="47746"/>
            <a:chExt cx="698962" cy="396178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989D356-0422-4F7A-9DC7-5208535C1545}"/>
                </a:ext>
              </a:extLst>
            </p:cNvPr>
            <p:cNvSpPr/>
            <p:nvPr/>
          </p:nvSpPr>
          <p:spPr>
            <a:xfrm>
              <a:off x="0" y="112790"/>
              <a:ext cx="698962" cy="272353"/>
            </a:xfrm>
            <a:custGeom>
              <a:rect l="l" t="t" r="r" b="b"/>
              <a:pathLst>
                <a:path w="698962" h="272353">
                  <a:moveTo>
                    <a:pt x="135192" y="0"/>
                  </a:moveTo>
                  <a:lnTo>
                    <a:pt x="563770" y="0"/>
                  </a:lnTo>
                  <a:cubicBezTo>
                    <a:pt x="638434" y="0"/>
                    <a:pt x="698962" y="60528"/>
                    <a:pt x="698962" y="135192"/>
                  </a:cubicBezTo>
                  <a:lnTo>
                    <a:pt x="698962" y="137161"/>
                  </a:lnTo>
                  <a:cubicBezTo>
                    <a:pt x="698962" y="211826"/>
                    <a:pt x="638434" y="272353"/>
                    <a:pt x="563770" y="272353"/>
                  </a:cubicBezTo>
                  <a:lnTo>
                    <a:pt x="135192" y="272353"/>
                  </a:lnTo>
                  <a:cubicBezTo>
                    <a:pt x="60528" y="272353"/>
                    <a:pt x="0" y="211826"/>
                    <a:pt x="0" y="137161"/>
                  </a:cubicBezTo>
                  <a:lnTo>
                    <a:pt x="0" y="135192"/>
                  </a:lnTo>
                  <a:cubicBezTo>
                    <a:pt x="0" y="60528"/>
                    <a:pt x="60528" y="0"/>
                    <a:pt x="135192" y="0"/>
                  </a:cubicBezTo>
                  <a:close/>
                </a:path>
              </a:pathLst>
            </a:custGeom>
            <a:solidFill>
              <a:srgbClr val="AD2727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0A6BAB7-E14B-4474-BEBA-7A0B14B9D411}"/>
                </a:ext>
              </a:extLst>
            </p:cNvPr>
            <p:cNvSpPr txBox="1"/>
            <p:nvPr/>
          </p:nvSpPr>
          <p:spPr>
            <a:xfrm>
              <a:off x="0" y="47746"/>
              <a:ext cx="698962" cy="39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ru-RU" sz="4000" b="1">
                  <a:solidFill>
                    <a:srgbClr val="F4E7E7"/>
                  </a:solidFill>
                  <a:latin typeface="Bahnschrift"/>
                  <a:ea typeface="+mn-lt"/>
                  <a:cs typeface="+mn-lt"/>
                  <a:sym typeface="Telegraf Bold"/>
                </a:rPr>
                <a:t>Клиенты</a:t>
              </a:r>
              <a:r>
                <a:rPr lang="en-US" sz="4000" b="1">
                  <a:solidFill>
                    <a:srgbClr val="F4E7E7"/>
                  </a:solidFill>
                  <a:latin typeface="Bahnschrift"/>
                  <a:ea typeface="+mn-lt"/>
                  <a:cs typeface="+mn-lt"/>
                  <a:sym typeface="Telegraf Bold"/>
                </a:rPr>
                <a:t> – B2C</a:t>
              </a:r>
              <a:endParaRPr lang="en-US" sz="3999" b="1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38" name="TextBox 26">
            <a:extLst>
              <a:ext uri="{FF2B5EF4-FFF2-40B4-BE49-F238E27FC236}">
                <a16:creationId xmlns:a16="http://schemas.microsoft.com/office/drawing/2014/main" id="{BB8387CB-F67A-450C-90EB-1CD1187591FF}"/>
              </a:ext>
            </a:extLst>
          </p:cNvPr>
          <p:cNvSpPr txBox="1"/>
          <p:nvPr/>
        </p:nvSpPr>
        <p:spPr>
          <a:xfrm>
            <a:off x="5528149" y="3749807"/>
            <a:ext cx="3964046" cy="776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ru-RU" sz="2400">
                <a:solidFill>
                  <a:schemeClr val="bg1"/>
                </a:solidFill>
              </a:rPr>
              <a:t>-сотрудники скоринга, риск-менеджмента, маркетинга.</a:t>
            </a:r>
            <a:endParaRPr lang="en-US" sz="240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8637B28F-FEB9-4415-BE5C-B47851C60862}"/>
              </a:ext>
            </a:extLst>
          </p:cNvPr>
          <p:cNvSpPr txBox="1"/>
          <p:nvPr/>
        </p:nvSpPr>
        <p:spPr>
          <a:xfrm>
            <a:off x="5540295" y="5334353"/>
            <a:ext cx="3797216" cy="19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ru-RU" sz="2400">
                <a:solidFill>
                  <a:schemeClr val="bg1"/>
                </a:solidFill>
              </a:rPr>
              <a:t>-получают персонализированные продукты без лишнего бумажного бюрократического процесса.</a:t>
            </a:r>
            <a:endParaRPr lang="en-US" sz="220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AC443-F836-1FC3-475E-EA53B483F290}"/>
              </a:ext>
            </a:extLst>
          </p:cNvPr>
          <p:cNvSpPr txBox="1"/>
          <p:nvPr/>
        </p:nvSpPr>
        <p:spPr>
          <a:xfrm>
            <a:off x="11819003" y="2963601"/>
            <a:ext cx="52601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>
                <a:solidFill>
                  <a:schemeClr val="bg1"/>
                </a:solidFill>
              </a:rPr>
              <a:t>Банку требуется точная информация о доходе клиента для:</a:t>
            </a:r>
          </a:p>
          <a:p>
            <a:pPr>
              <a:buNone/>
            </a:pPr>
            <a:endParaRPr lang="ru-RU" sz="2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</a:rPr>
              <a:t>скоринга и оценки кредитной нагрузки (ПДН);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</a:rPr>
              <a:t>подбора подходящих финансовых продуктов;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</a:rPr>
              <a:t>снижения рисков и повышения качества рекомендаций;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</a:rPr>
              <a:t>повышения конверсии в выдачу кредитов / открытие счетов.</a:t>
            </a:r>
          </a:p>
          <a:p>
            <a:endParaRPr lang="ru-RU" sz="240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400">
                <a:solidFill>
                  <a:schemeClr val="bg1"/>
                </a:solidFill>
              </a:rPr>
              <a:t>Факт дохода при этом часто недоступен или указывается неточно.</a:t>
            </a:r>
          </a:p>
        </p:txBody>
      </p:sp>
    </p:spTree>
    <p:extLst>
      <p:ext uri="{BB962C8B-B14F-4D97-AF65-F5344CB8AC3E}">
        <p14:creationId xmlns:p14="http://schemas.microsoft.com/office/powerpoint/2010/main" val="2383863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82F8C-926C-1028-0F35-BCCC846C8208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8E065-4995-FEB5-D31A-EE48EF16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861" y="1248728"/>
            <a:ext cx="15773400" cy="1988345"/>
          </a:xfrm>
        </p:spPr>
        <p:txBody>
          <a:bodyPr/>
          <a:lstStyle/>
          <a:p>
            <a:r>
              <a:rPr lang="ru-RU">
                <a:latin typeface="Bahnschrift"/>
                <a:ea typeface="+mj-lt"/>
                <a:cs typeface="+mj-lt"/>
              </a:rPr>
              <a:t>Почему через вендоров?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0590BE4-928E-75B6-CB3D-9C79EA702635}"/>
              </a:ext>
            </a:extLst>
          </p:cNvPr>
          <p:cNvSpPr/>
          <p:nvPr/>
        </p:nvSpPr>
        <p:spPr>
          <a:xfrm>
            <a:off x="27627523" y="3370700"/>
            <a:ext cx="5338666" cy="67954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965">
              <a:solidFill>
                <a:srgbClr val="C42F2F"/>
              </a:solidFill>
              <a:latin typeface="Bahnschrift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44FC8-4898-C5F6-6A31-4FDEF41831DC}"/>
              </a:ext>
            </a:extLst>
          </p:cNvPr>
          <p:cNvSpPr txBox="1"/>
          <p:nvPr/>
        </p:nvSpPr>
        <p:spPr>
          <a:xfrm>
            <a:off x="27639848" y="3379778"/>
            <a:ext cx="6650357" cy="700913"/>
          </a:xfrm>
          <a:prstGeom prst="rect">
            <a:avLst/>
          </a:prstGeom>
          <a:noFill/>
        </p:spPr>
        <p:txBody>
          <a:bodyPr wrap="square" lIns="136831" tIns="68416" rIns="136831" bIns="68416" anchor="t">
            <a:spAutoFit/>
          </a:bodyPr>
          <a:lstStyle/>
          <a:p>
            <a:r>
              <a:rPr lang="ru-RU" sz="3592" b="1">
                <a:latin typeface="Bahnschrift"/>
                <a:ea typeface="Calibri" panose="020f0502020204030204"/>
                <a:cs typeface="Calibri" panose="020f0502020204030204"/>
              </a:rPr>
              <a:t>Что получают вендоры?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5F79C-EB84-202C-96E9-633BD277E39A}"/>
              </a:ext>
            </a:extLst>
          </p:cNvPr>
          <p:cNvSpPr txBox="1"/>
          <p:nvPr/>
        </p:nvSpPr>
        <p:spPr>
          <a:xfrm>
            <a:off x="27629724" y="4426075"/>
            <a:ext cx="8249380" cy="5088638"/>
          </a:xfrm>
          <a:prstGeom prst="rect">
            <a:avLst/>
          </a:prstGeom>
          <a:noFill/>
        </p:spPr>
        <p:txBody>
          <a:bodyPr wrap="square" lIns="136831" tIns="68416" rIns="136831" bIns="68416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Рост ARPU и удержания</a:t>
            </a:r>
            <a:endParaRPr lang="ru-RU" sz="3592">
              <a:latin typeface="Bahnschrift"/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Расширение линейки сервисов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Новые доходы</a:t>
            </a:r>
            <a:endParaRPr lang="ru-RU" sz="3592">
              <a:latin typeface="Bahnschrift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Низкий интеграционный риск: Embedded UI + API</a:t>
            </a:r>
            <a:endParaRPr lang="ru-RU" sz="3592">
              <a:latin typeface="Bahnschrift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Отчётность для вендора</a:t>
            </a:r>
            <a:endParaRPr lang="ru-RU" sz="3592"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828EDDC-F9D2-B07F-23F9-7BBCDBF6E1F5}"/>
              </a:ext>
            </a:extLst>
          </p:cNvPr>
          <p:cNvSpPr txBox="1"/>
          <p:nvPr/>
        </p:nvSpPr>
        <p:spPr>
          <a:xfrm>
            <a:off x="20801509" y="5444678"/>
            <a:ext cx="7360648" cy="5088638"/>
          </a:xfrm>
          <a:prstGeom prst="rect">
            <a:avLst/>
          </a:prstGeom>
          <a:noFill/>
        </p:spPr>
        <p:txBody>
          <a:bodyPr wrap="square" lIns="136831" tIns="68416" rIns="136831" bIns="68416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Ниже CAC и быстрее запуск.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Моментальный доступ к данным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Биллинг и доверие на стороне вендора</a:t>
            </a:r>
            <a:endParaRPr lang="ru-RU" sz="3592">
              <a:latin typeface="Bahnschrift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ru-RU" sz="3592">
                <a:latin typeface="Bahnschrift"/>
                <a:ea typeface="+mn-lt"/>
                <a:cs typeface="+mn-lt"/>
              </a:rPr>
              <a:t>Масштаб</a:t>
            </a:r>
            <a:endParaRPr lang="ru-RU" sz="3592"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A633280-4BA8-4387-37F3-32969B8B52D7}"/>
              </a:ext>
            </a:extLst>
          </p:cNvPr>
          <p:cNvSpPr/>
          <p:nvPr/>
        </p:nvSpPr>
        <p:spPr>
          <a:xfrm flipH="1">
            <a:off x="19283046" y="4074984"/>
            <a:ext cx="144651" cy="45530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965">
              <a:solidFill>
                <a:srgbClr val="C42F2F"/>
              </a:solidFill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9FF13542-36EC-490D-BBB3-65DCF0A00948}"/>
              </a:ext>
            </a:extLst>
          </p:cNvPr>
          <p:cNvSpPr/>
          <p:nvPr/>
        </p:nvSpPr>
        <p:spPr>
          <a:xfrm rot="21378176">
            <a:off x="8897952" y="-7362327"/>
            <a:ext cx="12348139" cy="10035669"/>
          </a:xfrm>
          <a:custGeom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7EEB6F4A-8914-4549-AD81-B1F12E9A697F}"/>
              </a:ext>
            </a:extLst>
          </p:cNvPr>
          <p:cNvSpPr/>
          <p:nvPr/>
        </p:nvSpPr>
        <p:spPr>
          <a:xfrm flipH="1">
            <a:off x="1372659" y="3374374"/>
            <a:ext cx="4123437" cy="97463"/>
          </a:xfrm>
          <a:custGeom>
            <a:rect l="l" t="t" r="r" b="b"/>
            <a:pathLst>
              <a:path w="5497916" h="129951">
                <a:moveTo>
                  <a:pt x="5497916" y="0"/>
                </a:moveTo>
                <a:lnTo>
                  <a:pt x="0" y="0"/>
                </a:lnTo>
                <a:lnTo>
                  <a:pt x="0" y="129950"/>
                </a:lnTo>
                <a:lnTo>
                  <a:pt x="5497916" y="129950"/>
                </a:lnTo>
                <a:lnTo>
                  <a:pt x="54979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15E5944-5DF0-0DA3-60D0-2C7AAE6D4589}"/>
              </a:ext>
            </a:extLst>
          </p:cNvPr>
          <p:cNvSpPr txBox="1"/>
          <p:nvPr/>
        </p:nvSpPr>
        <p:spPr>
          <a:xfrm>
            <a:off x="1372659" y="1386840"/>
            <a:ext cx="14888832" cy="28346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0">
                <a:latin typeface="Telegraf"/>
                <a:ea typeface="Telegraf"/>
                <a:cs typeface="Telegraf"/>
                <a:sym typeface="Telegraf"/>
              </a:rPr>
              <a:t>Решение</a:t>
            </a:r>
            <a:endParaRPr lang="en-US" sz="9000"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8DF4FB4C-88E1-C4BA-02C3-79F7BAF25780}"/>
              </a:ext>
            </a:extLst>
          </p:cNvPr>
          <p:cNvSpPr/>
          <p:nvPr/>
        </p:nvSpPr>
        <p:spPr>
          <a:xfrm rot="1301980">
            <a:off x="-3609413" y="8100167"/>
            <a:ext cx="11429134" cy="7399020"/>
          </a:xfrm>
          <a:custGeom>
            <a:rect l="l" t="t" r="r" b="b"/>
            <a:pathLst>
              <a:path w="3228474" h="2353851">
                <a:moveTo>
                  <a:pt x="0" y="0"/>
                </a:moveTo>
                <a:lnTo>
                  <a:pt x="3228474" y="0"/>
                </a:lnTo>
                <a:lnTo>
                  <a:pt x="3228474" y="2353851"/>
                </a:lnTo>
                <a:lnTo>
                  <a:pt x="0" y="235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049AA92-AA06-B73E-F893-1E6779D6F629}"/>
              </a:ext>
            </a:extLst>
          </p:cNvPr>
          <p:cNvSpPr/>
          <p:nvPr/>
        </p:nvSpPr>
        <p:spPr>
          <a:xfrm rot="9955175" flipV="1">
            <a:off x="-1086151" y="10535721"/>
            <a:ext cx="8786158" cy="3178992"/>
          </a:xfrm>
          <a:custGeom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8">
              <a:alphaModFix amt="6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72A1EC05-636F-15BC-300C-54B4F063F095}"/>
              </a:ext>
            </a:extLst>
          </p:cNvPr>
          <p:cNvSpPr/>
          <p:nvPr/>
        </p:nvSpPr>
        <p:spPr>
          <a:xfrm rot="20609112" flipV="1">
            <a:off x="-1909250" y="-3995488"/>
            <a:ext cx="10372410" cy="3752926"/>
          </a:xfrm>
          <a:custGeom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10">
              <a:alphaModFix amt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15A2A25-15C8-734D-D840-0B08941090F2}"/>
              </a:ext>
            </a:extLst>
          </p:cNvPr>
          <p:cNvSpPr/>
          <p:nvPr/>
        </p:nvSpPr>
        <p:spPr>
          <a:xfrm rot="10800000">
            <a:off x="17221660" y="8400422"/>
            <a:ext cx="9865980" cy="10439394"/>
          </a:xfrm>
          <a:custGeom>
            <a:rect l="l" t="t" r="r" b="b"/>
            <a:pathLst>
              <a:path w="2643040" h="2619013">
                <a:moveTo>
                  <a:pt x="0" y="0"/>
                </a:moveTo>
                <a:lnTo>
                  <a:pt x="2643040" y="0"/>
                </a:lnTo>
                <a:lnTo>
                  <a:pt x="2643040" y="2619012"/>
                </a:lnTo>
                <a:lnTo>
                  <a:pt x="0" y="26190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C3DF83-EA4D-676A-651F-0AB3EA1A0DD2}"/>
              </a:ext>
            </a:extLst>
          </p:cNvPr>
          <p:cNvSpPr txBox="1"/>
          <p:nvPr/>
        </p:nvSpPr>
        <p:spPr>
          <a:xfrm>
            <a:off x="1444095" y="3931859"/>
            <a:ext cx="1594330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800" b="1"/>
              <a:t>1. Прогнозирует доход клиента с высокой точностью</a:t>
            </a:r>
          </a:p>
          <a:p>
            <a:pPr>
              <a:buNone/>
            </a:pPr>
            <a:r>
              <a:rPr lang="ru-RU" sz="2800"/>
              <a:t>Используются сотни признаков: цифровое поведение, кредитная нагрузка, транзакции, BKI-факторы, профили активности.</a:t>
            </a:r>
            <a:endParaRPr lang="en-US" sz="2800"/>
          </a:p>
          <a:p>
            <a:pPr>
              <a:buNone/>
            </a:pPr>
            <a:endParaRPr lang="ru-RU" sz="2800"/>
          </a:p>
          <a:p>
            <a:pPr>
              <a:buNone/>
            </a:pPr>
            <a:r>
              <a:rPr lang="ru-RU" sz="2800" b="1"/>
              <a:t>2. Показывает объяснение (SHAP)</a:t>
            </a:r>
          </a:p>
          <a:p>
            <a:pPr>
              <a:buNone/>
            </a:pPr>
            <a:r>
              <a:rPr lang="ru-RU" sz="2800"/>
              <a:t>Сервис визуализирует, какие параметры сильнее всего повлияли на прогноз — это важно для прозрачности и коммуникации с клиентом.</a:t>
            </a:r>
            <a:endParaRPr lang="en-US" sz="2800"/>
          </a:p>
          <a:p>
            <a:pPr>
              <a:buNone/>
            </a:pPr>
            <a:endParaRPr lang="ru-RU" sz="2800"/>
          </a:p>
          <a:p>
            <a:pPr>
              <a:buNone/>
            </a:pPr>
            <a:r>
              <a:rPr lang="ru-RU" sz="2800" b="1"/>
              <a:t>3. Генерирует продуктовые рекомендации</a:t>
            </a:r>
          </a:p>
          <a:p>
            <a:pPr>
              <a:buNone/>
            </a:pPr>
            <a:r>
              <a:rPr lang="ru-RU" sz="2800"/>
              <a:t>На основе суммы дохода сервис определяет, какие продукты наиболее релевантны (кредитная карта, накопительный счёт и др.).</a:t>
            </a:r>
          </a:p>
        </p:txBody>
      </p:sp>
    </p:spTree>
    <p:extLst>
      <p:ext uri="{BB962C8B-B14F-4D97-AF65-F5344CB8AC3E}">
        <p14:creationId xmlns:p14="http://schemas.microsoft.com/office/powerpoint/2010/main" val="431189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360DE-A3E8-7BB5-7D98-1BA5F3D2B3D9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B09A7581-C473-4357-A499-A60CABE7B3E2}"/>
              </a:ext>
            </a:extLst>
          </p:cNvPr>
          <p:cNvSpPr/>
          <p:nvPr/>
        </p:nvSpPr>
        <p:spPr>
          <a:xfrm rot="-7476286" flipH="1">
            <a:off x="10214151" y="-6928760"/>
            <a:ext cx="9120000" cy="13638195"/>
          </a:xfrm>
          <a:custGeom>
            <a:rect l="l" t="t" r="r" b="b"/>
            <a:pathLst>
              <a:path w="9120000" h="13638194">
                <a:moveTo>
                  <a:pt x="9119999" y="0"/>
                </a:moveTo>
                <a:lnTo>
                  <a:pt x="0" y="0"/>
                </a:lnTo>
                <a:lnTo>
                  <a:pt x="0" y="13638195"/>
                </a:lnTo>
                <a:lnTo>
                  <a:pt x="9119999" y="13638195"/>
                </a:lnTo>
                <a:lnTo>
                  <a:pt x="9119999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r="0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B70F302-700E-4DB4-A57F-1CBF5E49EEDC}"/>
              </a:ext>
            </a:extLst>
          </p:cNvPr>
          <p:cNvSpPr/>
          <p:nvPr/>
        </p:nvSpPr>
        <p:spPr>
          <a:xfrm rot="4970031" flipH="1">
            <a:off x="-1777669" y="3931965"/>
            <a:ext cx="9120000" cy="13638195"/>
          </a:xfrm>
          <a:custGeom>
            <a:rect l="l" t="t" r="r" b="b"/>
            <a:pathLst>
              <a:path w="9120000" h="13638194">
                <a:moveTo>
                  <a:pt x="9120000" y="0"/>
                </a:moveTo>
                <a:lnTo>
                  <a:pt x="0" y="0"/>
                </a:lnTo>
                <a:lnTo>
                  <a:pt x="0" y="13638196"/>
                </a:lnTo>
                <a:lnTo>
                  <a:pt x="9120000" y="13638196"/>
                </a:lnTo>
                <a:lnTo>
                  <a:pt x="912000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106" r="0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33940579-A78E-46CB-A6FB-7DA5324C8374}"/>
              </a:ext>
            </a:extLst>
          </p:cNvPr>
          <p:cNvSpPr/>
          <p:nvPr/>
        </p:nvSpPr>
        <p:spPr>
          <a:xfrm flipH="1">
            <a:off x="1297784" y="1759612"/>
            <a:ext cx="10666914" cy="125159"/>
          </a:xfrm>
          <a:custGeom>
            <a:rect l="l" t="t" r="r" b="b"/>
            <a:pathLst>
              <a:path w="5497916" h="129951">
                <a:moveTo>
                  <a:pt x="5497916" y="0"/>
                </a:moveTo>
                <a:lnTo>
                  <a:pt x="0" y="0"/>
                </a:lnTo>
                <a:lnTo>
                  <a:pt x="0" y="129951"/>
                </a:lnTo>
                <a:lnTo>
                  <a:pt x="5497916" y="129951"/>
                </a:lnTo>
                <a:lnTo>
                  <a:pt x="54979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sz="9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254C-8ABD-B4E1-BD1D-B8A0A998C448}"/>
              </a:ext>
            </a:extLst>
          </p:cNvPr>
          <p:cNvSpPr txBox="1"/>
          <p:nvPr/>
        </p:nvSpPr>
        <p:spPr>
          <a:xfrm>
            <a:off x="1297784" y="860724"/>
            <a:ext cx="13771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/>
              <a:t>Техническая реализация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E33A1F-44CE-5C96-0A84-CC783C8C8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87" y="1759612"/>
            <a:ext cx="11847826" cy="88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399D3-37B9-86C8-30B9-6ABEDC230557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9ECE3D92-5072-6353-13F8-61775C6D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300" y="-488564"/>
            <a:ext cx="15773400" cy="1988345"/>
          </a:xfrm>
        </p:spPr>
        <p:txBody>
          <a:bodyPr/>
          <a:lstStyle/>
          <a:p>
            <a:r>
              <a:rPr lang="ru-RU">
                <a:ea typeface="Calibri Light"/>
                <a:cs typeface="Calibri Light"/>
              </a:rPr>
              <a:t>План развития</a:t>
            </a:r>
            <a:endParaRPr lang="ru-RU"/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06AA67E8-2500-D033-3FB7-9364477390FB}"/>
              </a:ext>
            </a:extLst>
          </p:cNvPr>
          <p:cNvSpPr/>
          <p:nvPr/>
        </p:nvSpPr>
        <p:spPr>
          <a:xfrm>
            <a:off x="19182826" y="2201009"/>
            <a:ext cx="4865981" cy="670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r>
              <a:rPr lang="ru-RU" sz="3965"/>
              <a:t>Этап 1. MVP + пилот (0–6 мес.)</a:t>
            </a: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61AA3AB3-AEE3-45E5-210E-3E346E080C77}"/>
              </a:ext>
            </a:extLst>
          </p:cNvPr>
          <p:cNvSpPr/>
          <p:nvPr/>
        </p:nvSpPr>
        <p:spPr>
          <a:xfrm>
            <a:off x="19176180" y="4615364"/>
            <a:ext cx="6257771" cy="69789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r>
              <a:rPr lang="ru-RU" sz="3965"/>
              <a:t>Этап 2. Масштабирование (6–18 мес.)</a:t>
            </a:r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8C0F5FF9-FB11-DF30-7193-6C0D439C9DF3}"/>
              </a:ext>
            </a:extLst>
          </p:cNvPr>
          <p:cNvSpPr/>
          <p:nvPr/>
        </p:nvSpPr>
        <p:spPr>
          <a:xfrm>
            <a:off x="25053719" y="3190355"/>
            <a:ext cx="7452448" cy="79217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r>
              <a:rPr lang="ru-RU" sz="3965"/>
              <a:t>Этап 3. Расширение функционала (18–24 мес.)</a:t>
            </a:r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82517A35-5647-9B53-8E8B-374042ABC7C1}"/>
              </a:ext>
            </a:extLst>
          </p:cNvPr>
          <p:cNvSpPr/>
          <p:nvPr/>
        </p:nvSpPr>
        <p:spPr>
          <a:xfrm>
            <a:off x="24582932" y="5934383"/>
            <a:ext cx="7524270" cy="7706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31" tIns="68416" rIns="136831" bIns="68416" rtlCol="0" anchor="ctr"/>
          <a:lstStyle/>
          <a:p>
            <a:r>
              <a:rPr lang="ru-RU" sz="3965"/>
              <a:t>Этап 4. Экосистема и новые доходы (24–36 мес.)</a:t>
            </a:r>
          </a:p>
        </p:txBody>
      </p: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97B6490-88C3-ED15-2018-E3FA9F682689}"/>
              </a:ext>
            </a:extLst>
          </p:cNvPr>
          <p:cNvCxnSpPr/>
          <p:nvPr/>
        </p:nvCxnSpPr>
        <p:spPr>
          <a:xfrm>
            <a:off x="25458376" y="5375332"/>
            <a:ext cx="818437" cy="4887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309C50CA-1C34-6A48-1DE1-FD90EAD24F81}"/>
              </a:ext>
            </a:extLst>
          </p:cNvPr>
          <p:cNvCxnSpPr/>
          <p:nvPr/>
        </p:nvCxnSpPr>
        <p:spPr>
          <a:xfrm>
            <a:off x="24083039" y="2883147"/>
            <a:ext cx="935817" cy="567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1A4FE9-BE04-D7BD-6111-2DD15C73CB05}"/>
              </a:ext>
            </a:extLst>
          </p:cNvPr>
          <p:cNvCxnSpPr/>
          <p:nvPr/>
        </p:nvCxnSpPr>
        <p:spPr>
          <a:xfrm flipH="1">
            <a:off x="23996290" y="4050615"/>
            <a:ext cx="1143485" cy="488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825FC1F1-B288-4519-B107-2F3DC406ABD3}"/>
              </a:ext>
            </a:extLst>
          </p:cNvPr>
          <p:cNvSpPr/>
          <p:nvPr/>
        </p:nvSpPr>
        <p:spPr>
          <a:xfrm rot="20196512">
            <a:off x="-9409336" y="7020753"/>
            <a:ext cx="14213673" cy="12843993"/>
          </a:xfrm>
          <a:custGeom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389FC17-1ECE-4D0F-8961-BFE20860E73A}"/>
              </a:ext>
            </a:extLst>
          </p:cNvPr>
          <p:cNvSpPr txBox="1"/>
          <p:nvPr/>
        </p:nvSpPr>
        <p:spPr>
          <a:xfrm>
            <a:off x="1440905" y="6766863"/>
            <a:ext cx="2883849" cy="20236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99"/>
              </a:lnSpc>
            </a:pPr>
            <a:r>
              <a:rPr lang="ru-RU" sz="3999" b="1">
                <a:solidFill>
                  <a:srgbClr val="F4E7E7"/>
                </a:solidFill>
                <a:latin typeface="Telegraf Bold"/>
                <a:ea typeface="Telegraf Bold"/>
                <a:cs typeface="Telegraf Bold"/>
                <a:sym typeface="Telegraf Bold"/>
              </a:rPr>
              <a:t>Этап 3</a:t>
            </a:r>
            <a:endParaRPr lang="en-US" sz="3999" b="1">
              <a:solidFill>
                <a:srgbClr val="F4E7E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C635A39-F3A8-423F-871A-FF45263B37A8}"/>
              </a:ext>
            </a:extLst>
          </p:cNvPr>
          <p:cNvSpPr txBox="1"/>
          <p:nvPr/>
        </p:nvSpPr>
        <p:spPr>
          <a:xfrm>
            <a:off x="6034155" y="5920542"/>
            <a:ext cx="39640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 lang="ru-RU" sz="32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5CBB6BD7-1B5F-46E9-B42F-FC33A706FF29}"/>
              </a:ext>
            </a:extLst>
          </p:cNvPr>
          <p:cNvSpPr/>
          <p:nvPr/>
        </p:nvSpPr>
        <p:spPr>
          <a:xfrm rot="20196512">
            <a:off x="9978159" y="-8873818"/>
            <a:ext cx="14213673" cy="12843993"/>
          </a:xfrm>
          <a:custGeom>
            <a:rect l="l" t="t" r="r" b="b"/>
            <a:pathLst>
              <a:path w="14213674" h="12843993">
                <a:moveTo>
                  <a:pt x="0" y="0"/>
                </a:moveTo>
                <a:lnTo>
                  <a:pt x="14213674" y="0"/>
                </a:lnTo>
                <a:lnTo>
                  <a:pt x="14213674" y="12843993"/>
                </a:lnTo>
                <a:lnTo>
                  <a:pt x="0" y="1284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1FBE6CEE-8DD4-4C33-8573-9D00AE954332}"/>
              </a:ext>
            </a:extLst>
          </p:cNvPr>
          <p:cNvSpPr txBox="1"/>
          <p:nvPr/>
        </p:nvSpPr>
        <p:spPr>
          <a:xfrm>
            <a:off x="1443397" y="822389"/>
            <a:ext cx="893666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ru-RU" sz="9000">
                <a:solidFill>
                  <a:srgbClr val="000000"/>
                </a:solidFill>
                <a:latin typeface="Bahnschrift" panose="020b0502040204020203" pitchFamily="34" charset="0"/>
                <a:ea typeface="Telegraf"/>
                <a:cs typeface="Telegraf"/>
                <a:sym typeface="Telegraf"/>
              </a:rPr>
              <a:t>План развития</a:t>
            </a:r>
            <a:endParaRPr lang="en-US" sz="9000">
              <a:solidFill>
                <a:srgbClr val="000000"/>
              </a:solidFill>
              <a:latin typeface="Bahnschrift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3CA39BF-4EA9-05F2-1B09-3DFDEAA5FFD2}"/>
              </a:ext>
            </a:extLst>
          </p:cNvPr>
          <p:cNvSpPr/>
          <p:nvPr/>
        </p:nvSpPr>
        <p:spPr>
          <a:xfrm rot="20820864">
            <a:off x="11627907" y="8597031"/>
            <a:ext cx="16794573" cy="13649407"/>
          </a:xfrm>
          <a:custGeom>
            <a:rect l="l" t="t" r="r" b="b"/>
            <a:pathLst>
              <a:path w="16497168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76D3B7A-3BD2-4AF0-80D2-348C677567ED}"/>
              </a:ext>
            </a:extLst>
          </p:cNvPr>
          <p:cNvSpPr/>
          <p:nvPr/>
        </p:nvSpPr>
        <p:spPr>
          <a:xfrm rot="19346488">
            <a:off x="-8699570" y="-13732704"/>
            <a:ext cx="18790983" cy="15166986"/>
          </a:xfrm>
          <a:custGeom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7432-64E6-DE47-CFAC-844AEEDBCD99}"/>
              </a:ext>
            </a:extLst>
          </p:cNvPr>
          <p:cNvSpPr txBox="1"/>
          <p:nvPr/>
        </p:nvSpPr>
        <p:spPr>
          <a:xfrm>
            <a:off x="1286922" y="2466321"/>
            <a:ext cx="2334809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>
                <a:solidFill>
                  <a:schemeClr val="bg1"/>
                </a:solidFill>
              </a:rPr>
              <a:t>Результаты: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Полностью рабочий MVP, отвечающий требованиям кейса.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Высокая точность метрики WMAE.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Быстрый API — ответ &lt; 100 мс.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Реализована объяснимость и простые NBО-рекомендации.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Web</a:t>
            </a:r>
            <a:r>
              <a:rPr lang="ru-RU" sz="2800">
                <a:solidFill>
                  <a:schemeClr val="bg1"/>
                </a:solidFill>
              </a:rPr>
              <a:t>-интерфейс готов к демонстрации и интеграции.</a:t>
            </a:r>
          </a:p>
          <a:p>
            <a:pPr>
              <a:buNone/>
            </a:pPr>
            <a:endParaRPr lang="ru-RU" sz="28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800" b="1">
                <a:solidFill>
                  <a:schemeClr val="bg1"/>
                </a:solidFill>
              </a:rPr>
              <a:t>Планы на будущее: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Расширение рекомендаций по продуктам на основе реальных данных банка.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Добавление сегментации клиентов.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Улучшение дизайна интерфейса.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Внедрение профилей «кастомного ввода» данных клиента.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Масштабирование сервиса в микросервисы.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>
                <a:solidFill>
                  <a:schemeClr val="bg1"/>
                </a:solidFill>
              </a:rPr>
              <a:t>A/B-тесты и добавление моделей-компаньонов.</a:t>
            </a:r>
          </a:p>
        </p:txBody>
      </p:sp>
    </p:spTree>
    <p:extLst>
      <p:ext uri="{BB962C8B-B14F-4D97-AF65-F5344CB8AC3E}">
        <p14:creationId xmlns:p14="http://schemas.microsoft.com/office/powerpoint/2010/main" val="322020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Template>Office Theme</Template>
  <Company/>
  <PresentationFormat>Произвольный</PresentationFormat>
  <Paragraphs>79</Paragraphs>
  <Slides>7</Slides>
  <Notes>2</Notes>
  <TotalTime>1574</TotalTime>
  <HiddenSlides>0</HiddenSlides>
  <MMClips>0</MMClips>
  <ScaleCrop>0</ScaleCrop>
  <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14">
      <vt:lpstr>Arial</vt:lpstr>
      <vt:lpstr>Calibri Light</vt:lpstr>
      <vt:lpstr>Calibri</vt:lpstr>
      <vt:lpstr>Telegraf</vt:lpstr>
      <vt:lpstr>Bahnschrift</vt:lpstr>
      <vt:lpstr>Telegraf Bold</vt:lpstr>
      <vt:lpstr>Тема Office</vt:lpstr>
      <vt:lpstr>PowerPoint Presentation</vt:lpstr>
      <vt:lpstr>PowerPoint Presentation</vt:lpstr>
      <vt:lpstr>PowerPoint Presentation</vt:lpstr>
      <vt:lpstr>Рынок: TAM → SAM → SOM</vt:lpstr>
      <vt:lpstr>Почему через вендоров?</vt:lpstr>
      <vt:lpstr>PowerPoint Presentation</vt:lpstr>
      <vt:lpstr>План развития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Презентация PowerPoint</dc:title>
  <dc:creator>воронова катя</dc:creator>
  <cp:lastModifiedBy>Amir Elsebaie</cp:lastModifiedBy>
  <cp:revision>238</cp:revision>
  <dcterms:created xsi:type="dcterms:W3CDTF">2025-09-25T07:34:41Z</dcterms:created>
  <dcterms:modified xsi:type="dcterms:W3CDTF">2025-12-28T19:59:19Z</dcterms:modified>
</cp:coreProperties>
</file>